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24"/>
  </p:notesMasterIdLst>
  <p:sldIdLst>
    <p:sldId id="335" r:id="rId3"/>
    <p:sldId id="514" r:id="rId4"/>
    <p:sldId id="499" r:id="rId5"/>
    <p:sldId id="488" r:id="rId6"/>
    <p:sldId id="515" r:id="rId7"/>
    <p:sldId id="516" r:id="rId8"/>
    <p:sldId id="517" r:id="rId9"/>
    <p:sldId id="501" r:id="rId10"/>
    <p:sldId id="513" r:id="rId11"/>
    <p:sldId id="520" r:id="rId12"/>
    <p:sldId id="519" r:id="rId13"/>
    <p:sldId id="521" r:id="rId14"/>
    <p:sldId id="522" r:id="rId15"/>
    <p:sldId id="524" r:id="rId16"/>
    <p:sldId id="523" r:id="rId17"/>
    <p:sldId id="518" r:id="rId18"/>
    <p:sldId id="525" r:id="rId19"/>
    <p:sldId id="526" r:id="rId20"/>
    <p:sldId id="506" r:id="rId21"/>
    <p:sldId id="527" r:id="rId22"/>
    <p:sldId id="471" r:id="rId23"/>
  </p:sldIdLst>
  <p:sldSz cx="9144000" cy="6858000" type="screen4x3"/>
  <p:notesSz cx="6797675" cy="9928225"/>
  <p:custDataLst>
    <p:tags r:id="rId2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anov Andrey Viktorovich" initials="SAV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23"/>
    <a:srgbClr val="83ABDB"/>
    <a:srgbClr val="2F3645"/>
    <a:srgbClr val="262626"/>
    <a:srgbClr val="BBBDC1"/>
    <a:srgbClr val="464645"/>
    <a:srgbClr val="808791"/>
    <a:srgbClr val="E0E1E3"/>
    <a:srgbClr val="E6E7E8"/>
    <a:srgbClr val="E6E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2865" autoAdjust="0"/>
  </p:normalViewPr>
  <p:slideViewPr>
    <p:cSldViewPr snapToObjects="1">
      <p:cViewPr varScale="1">
        <p:scale>
          <a:sx n="84" d="100"/>
          <a:sy n="84" d="100"/>
        </p:scale>
        <p:origin x="3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9" d="100"/>
          <a:sy n="59" d="100"/>
        </p:scale>
        <p:origin x="2172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6/11/2019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dirty="0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3025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6747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51028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A02F5-2E1C-48CE-9E9F-BE1A5CF80A33}" type="datetime1">
              <a:rPr lang="ru-RU" altLang="ru-RU" smtClean="0"/>
              <a:t>11.06.2019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077A-D77B-41D7-BD0C-32C345CDC3D5}" type="datetime1">
              <a:rPr lang="ru-RU" altLang="ru-RU" smtClean="0"/>
              <a:t>11.06.2019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E7DF60-1174-450F-A7CE-C1186917938A}" type="datetime1">
              <a:rPr lang="ru-RU" smtClean="0"/>
              <a:t>11.06.2019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47E3-8F20-413D-8D87-C4582B26FC10}" type="datetime1">
              <a:rPr lang="ru-RU" smtClean="0"/>
              <a:t>11.06.2019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8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61C5F-245E-414D-A97A-B14EB6C7F16E}" type="datetime1">
              <a:rPr lang="ru-RU" altLang="ru-RU" smtClean="0"/>
              <a:t>11.06.2019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0EDBA-61FC-4BC4-BF1E-237978CB9DEE}" type="datetime1">
              <a:rPr lang="ru-RU" altLang="ru-RU" smtClean="0"/>
              <a:t>11.06.2019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E7DF60-1174-450F-A7CE-C1186917938A}" type="datetime1">
              <a:rPr lang="ru-RU" smtClean="0"/>
              <a:t>11.06.2019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DF76CF-253B-41FC-B9A2-1FAA37134B50}" type="datetime1">
              <a:rPr lang="ru-RU" altLang="ru-RU" smtClean="0"/>
              <a:t>11.06.2019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  <p:sldLayoutId id="214748366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4B62BFAA-A62A-4212-85A3-AF451683041B}" type="datetime1">
              <a:rPr lang="ru-RU" altLang="ru-RU" smtClean="0"/>
              <a:t>11.06.2019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3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ndexdataschool/Practical_RL/tree/master/" TargetMode="External"/><Relationship Id="rId3" Type="http://schemas.openxmlformats.org/officeDocument/2006/relationships/hyperlink" Target="http://incompleteideas.net/book/the-book-2nd.html" TargetMode="External"/><Relationship Id="rId7" Type="http://schemas.openxmlformats.org/officeDocument/2006/relationships/hyperlink" Target="http://rll.berkeley.edu/deeprlcourse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playlist?list=PLkFD6_40KJIznC9CDbVTjAF2oyt8_VAe3" TargetMode="External"/><Relationship Id="rId11" Type="http://schemas.openxmlformats.org/officeDocument/2006/relationships/hyperlink" Target="https://www.youtube.com/playlist?list=PLHOg3HfW_teiYiq8yndRVwQ95LLPVUDJe" TargetMode="External"/><Relationship Id="rId5" Type="http://schemas.openxmlformats.org/officeDocument/2006/relationships/hyperlink" Target="https://www.ozon.ru/context/detail/id/7107485/" TargetMode="External"/><Relationship Id="rId10" Type="http://schemas.openxmlformats.org/officeDocument/2006/relationships/hyperlink" Target="https://sites.google.com/view/deep-rl-bootcamp/lectures" TargetMode="External"/><Relationship Id="rId4" Type="http://schemas.openxmlformats.org/officeDocument/2006/relationships/hyperlink" Target="https://vk.com/doc190970339_437273806?hash=0e254e8cd89d6fb293&amp;dl=6d0c85d6fa312d47e8" TargetMode="External"/><Relationship Id="rId9" Type="http://schemas.openxmlformats.org/officeDocument/2006/relationships/hyperlink" Target="https://spinningup.openai.com/en/latest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\\v6250-ds\analytics$\RISKS\FintechSchool\FintechSchool_2018autumn\&#1042;&#1099;&#1083;&#1086;&#1078;&#1077;&#1085;&#1085;&#1099;&#1077;%20&#1084;&#1072;&#1090;&#1077;&#1088;&#1080;&#1072;&#1083;&#1099;\seminars\seminar12\Seminar12_20181206.ipynb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tutorials/beginner/deep_learning_60min_blitz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612507" y="3955156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ru-RU" sz="2400" dirty="0" smtClean="0">
                <a:latin typeface="Calibri"/>
                <a:ea typeface="ＭＳ Ｐゴシック" panose="020B0600070205080204" pitchFamily="34" charset="-128"/>
                <a:cs typeface="Calibri"/>
              </a:rPr>
              <a:t>Введение в обучение с подкреплением</a:t>
            </a:r>
            <a:br>
              <a:rPr kumimoji="0" lang="ru-RU" sz="24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2400" dirty="0" smtClean="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2400" dirty="0" smtClean="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smtClean="0">
                <a:latin typeface="Calibri"/>
                <a:ea typeface="ＭＳ Ｐゴシック" panose="020B0600070205080204" pitchFamily="34" charset="-128"/>
                <a:cs typeface="Calibri"/>
              </a:rPr>
              <a:t>Осминин </a:t>
            </a:r>
            <a:r>
              <a:rPr kumimoji="0" lang="ru-RU" altLang="ru-RU" sz="1800" dirty="0">
                <a:latin typeface="Calibri"/>
                <a:ea typeface="ＭＳ Ｐゴシック" panose="020B0600070205080204" pitchFamily="34" charset="-128"/>
                <a:cs typeface="Calibri"/>
              </a:rPr>
              <a:t>Константин</a:t>
            </a:r>
            <a:r>
              <a:rPr kumimoji="0" lang="ru-RU" altLang="ru-RU" sz="1800"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1800"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smtClean="0">
                <a:latin typeface="Calibri"/>
                <a:ea typeface="ＭＳ Ｐゴシック" panose="020B0600070205080204" pitchFamily="34" charset="-128"/>
                <a:cs typeface="Calibri"/>
              </a:rPr>
              <a:t>11 </a:t>
            </a:r>
            <a:r>
              <a:rPr kumimoji="0" lang="ru-RU" altLang="ru-RU" sz="1800" dirty="0" smtClean="0">
                <a:latin typeface="Calibri"/>
                <a:ea typeface="ＭＳ Ｐゴシック" panose="020B0600070205080204" pitchFamily="34" charset="-128"/>
                <a:cs typeface="Calibri"/>
              </a:rPr>
              <a:t>июня 2019</a:t>
            </a:r>
            <a:endParaRPr kumimoji="0" lang="en-US" altLang="ru-RU" sz="1800" dirty="0"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7" y="6108971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cs typeface="ＭＳ Ｐゴシック" charset="0"/>
              </a:rPr>
              <a:t>Value based methods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/>
              <p:cNvSpPr txBox="1">
                <a:spLocks noChangeArrowheads="1"/>
              </p:cNvSpPr>
              <p:nvPr/>
            </p:nvSpPr>
            <p:spPr bwMode="auto">
              <a:xfrm>
                <a:off x="179512" y="1186830"/>
                <a:ext cx="6626800" cy="1998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276225" indent="-2762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Ищем ценность состояния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 |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</m:oMath>
                </a14:m>
                <a:endParaRPr kumimoji="1" lang="ru-RU" sz="2000" dirty="0" smtClean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Политика тривиальна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  <m:sup/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 | 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  <a:ea typeface="Cambria Math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𝑉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′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0, 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иначе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ru-RU" sz="2000" dirty="0" smtClean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86830"/>
                <a:ext cx="6626800" cy="1998239"/>
              </a:xfrm>
              <a:prstGeom prst="rect">
                <a:avLst/>
              </a:prstGeom>
              <a:blipFill rotWithShape="0">
                <a:blip r:embed="rId3"/>
                <a:stretch>
                  <a:fillRect t="-1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09" y="2996952"/>
            <a:ext cx="870829" cy="878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091" y="4417275"/>
            <a:ext cx="880500" cy="880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290" y="4415414"/>
            <a:ext cx="866022" cy="885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771" y="4418994"/>
            <a:ext cx="886807" cy="878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85664" y="2684165"/>
            <a:ext cx="439248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 Примеры:</a:t>
            </a:r>
          </a:p>
          <a:p>
            <a:pPr lvl="3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kumimoji="1"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Value iteration</a:t>
            </a:r>
          </a:p>
          <a:p>
            <a:pPr lvl="3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 Q-learning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endParaRPr kumimoji="1" lang="ru-RU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Pros: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Умеет учится на чужом опыте. Гарантии сходимости в некоторых случаях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Contras: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Оптимизируем не </a:t>
            </a:r>
            <a:r>
              <a:rPr kumimoji="1" lang="ru-RU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реворд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. </a:t>
            </a:r>
            <a:endParaRPr kumimoji="1"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3" name="Прямая со стрелкой 12"/>
          <p:cNvCxnSpPr>
            <a:stCxn id="7" idx="0"/>
          </p:cNvCxnSpPr>
          <p:nvPr/>
        </p:nvCxnSpPr>
        <p:spPr>
          <a:xfrm flipV="1">
            <a:off x="5560341" y="3875733"/>
            <a:ext cx="953268" cy="5415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  <a:endCxn id="6" idx="2"/>
          </p:cNvCxnSpPr>
          <p:nvPr/>
        </p:nvCxnSpPr>
        <p:spPr>
          <a:xfrm flipV="1">
            <a:off x="6947301" y="3875733"/>
            <a:ext cx="1723" cy="5396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9" idx="0"/>
          </p:cNvCxnSpPr>
          <p:nvPr/>
        </p:nvCxnSpPr>
        <p:spPr>
          <a:xfrm flipH="1" flipV="1">
            <a:off x="7380312" y="3875733"/>
            <a:ext cx="975863" cy="543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5337329" y="399577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ru-RU" dirty="0" smtClean="0">
                <a:latin typeface="Calibri" charset="0"/>
                <a:ea typeface="ＭＳ Ｐゴシック" charset="0"/>
              </a:rPr>
              <a:t>+2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6891076" y="4005064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ru-RU" dirty="0" smtClean="0">
                <a:latin typeface="Calibri" charset="0"/>
                <a:ea typeface="ＭＳ Ｐゴシック" charset="0"/>
              </a:rPr>
              <a:t>-15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8160222" y="399577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ru-RU" dirty="0" smtClean="0">
                <a:latin typeface="Calibri" charset="0"/>
                <a:ea typeface="ＭＳ Ｐゴシック" charset="0"/>
              </a:rPr>
              <a:t>-1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6728358" y="258058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ru-RU" dirty="0" smtClean="0">
                <a:latin typeface="Calibri" charset="0"/>
                <a:ea typeface="ＭＳ Ｐゴシック" charset="0"/>
              </a:rPr>
              <a:t>+2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64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charset="0"/>
                <a:cs typeface="ＭＳ Ｐゴシック" charset="0"/>
              </a:rPr>
              <a:t>Policy </a:t>
            </a:r>
            <a:r>
              <a:rPr lang="en-US" sz="2800" dirty="0" smtClean="0">
                <a:latin typeface="Calibri" charset="0"/>
                <a:cs typeface="ＭＳ Ｐゴシック" charset="0"/>
              </a:rPr>
              <a:t>gradient methods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/>
              <p:cNvSpPr txBox="1">
                <a:spLocks noChangeArrowheads="1"/>
              </p:cNvSpPr>
              <p:nvPr/>
            </p:nvSpPr>
            <p:spPr bwMode="auto">
              <a:xfrm>
                <a:off x="179512" y="1186830"/>
                <a:ext cx="5688632" cy="5417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276225" indent="-2762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Параметризуем политику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/>
                        <a:cs typeface="Calibri"/>
                      </a:rPr>
                      <m:t>𝜋</m:t>
                    </m:r>
                    <m: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Градиентный подъем по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Примеры: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REINFORCE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Natural gradient </a:t>
                </a:r>
                <a:endParaRPr kumimoji="1" lang="en-US" sz="18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PPO. Proximal Policy Optimization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TRPO. Trust Region </a:t>
                </a: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P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olicy </a:t>
                </a: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O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ptimization</a:t>
                </a:r>
                <a:endParaRPr kumimoji="1" lang="ru-RU" sz="1800" dirty="0" smtClean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Pros: 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оптимизируем желаемую метрику </a:t>
                </a:r>
                <a:r>
                  <a:rPr kumimoji="1" lang="en-US" sz="2000" i="1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R</a:t>
                </a: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напрямую</a:t>
                </a: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Contras: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неустойчиво из-за высокой стохастичности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 Требовательно к обучающим примерам 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86830"/>
                <a:ext cx="5688632" cy="5417958"/>
              </a:xfrm>
              <a:prstGeom prst="rect">
                <a:avLst/>
              </a:prstGeom>
              <a:blipFill rotWithShape="0">
                <a:blip r:embed="rId3"/>
                <a:stretch>
                  <a:fillRect t="-676" b="-11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972" y="1700808"/>
            <a:ext cx="3504828" cy="1663989"/>
          </a:xfrm>
          <a:prstGeom prst="rect">
            <a:avLst/>
          </a:prstGeom>
        </p:spPr>
      </p:pic>
      <p:pic>
        <p:nvPicPr>
          <p:cNvPr id="6146" name="Picture 2" descr="ÐÐ°ÑÑÐ¸Ð½ÐºÐ¸ Ð¿Ð¾ Ð·Ð°Ð¿ÑÐ¾ÑÑ mujoco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244" y="4077072"/>
            <a:ext cx="2279280" cy="22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cs typeface="ＭＳ Ｐゴシック" charset="0"/>
              </a:rPr>
              <a:t>Actor Critic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/>
              <p:cNvSpPr txBox="1">
                <a:spLocks noChangeArrowheads="1"/>
              </p:cNvSpPr>
              <p:nvPr/>
            </p:nvSpPr>
            <p:spPr bwMode="auto">
              <a:xfrm>
                <a:off x="179512" y="1344896"/>
                <a:ext cx="4176464" cy="4748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276225" indent="-2762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Ищем и политику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, и оценку состояния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>
                    <a:latin typeface="Calibri" charset="0"/>
                    <a:ea typeface="ＭＳ Ｐゴシック" charset="0"/>
                    <a:cs typeface="ＭＳ Ｐゴシック" charset="0"/>
                  </a:rPr>
                  <a:t>Примеры: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A3C</a:t>
                </a: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,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Asynchronous Advantage </a:t>
                </a: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Actor Critic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DDPG, Deep Deterministic Policy Gradient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Pros: 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Больше устойчивости</a:t>
                </a: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Contras: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Требовательно к обучающим примерам 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344896"/>
                <a:ext cx="4176464" cy="4748351"/>
              </a:xfrm>
              <a:prstGeom prst="rect">
                <a:avLst/>
              </a:prstGeom>
              <a:blipFill rotWithShape="0">
                <a:blip r:embed="rId3"/>
                <a:stretch>
                  <a:fillRect t="-770" r="-583" b="-19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68" y="1340768"/>
            <a:ext cx="3836662" cy="18989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3594536"/>
            <a:ext cx="3723506" cy="26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8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</a:rPr>
              <a:t>Model based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/>
              <p:cNvSpPr txBox="1">
                <a:spLocks noChangeArrowheads="1"/>
              </p:cNvSpPr>
              <p:nvPr/>
            </p:nvSpPr>
            <p:spPr bwMode="auto">
              <a:xfrm>
                <a:off x="179512" y="1344896"/>
                <a:ext cx="5472608" cy="4770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276225" indent="-2762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488950" indent="-1968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Сначала учим динамику среды</a:t>
                </a: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2000" dirty="0" smtClean="0">
                    <a:latin typeface="Calibri" charset="0"/>
                    <a:ea typeface="Cambria Math"/>
                  </a:rPr>
                  <a:t>.</a:t>
                </a:r>
                <a:endParaRPr lang="en-US" sz="2000" dirty="0" smtClean="0">
                  <a:latin typeface="Calibri" charset="0"/>
                  <a:ea typeface="Cambria Math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Затем </a:t>
                </a:r>
                <a:r>
                  <a:rPr kumimoji="1" lang="ru-RU" sz="2000" dirty="0">
                    <a:latin typeface="Calibri" charset="0"/>
                    <a:ea typeface="ＭＳ Ｐゴシック" charset="0"/>
                    <a:cs typeface="ＭＳ Ｐゴシック" charset="0"/>
                  </a:rPr>
                  <a:t>планируем или 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улучшаем политику 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2000" dirty="0">
                    <a:latin typeface="Calibri" charset="0"/>
                    <a:ea typeface="ＭＳ Ｐゴシック" charset="0"/>
                    <a:cs typeface="ＭＳ Ｐゴシック" charset="0"/>
                  </a:rPr>
                  <a:t>Примеры: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MCTS, Markov Chain Tree Search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MPC, Model </a:t>
                </a:r>
                <a:r>
                  <a:rPr kumimoji="1" lang="en-US" sz="1800" dirty="0">
                    <a:latin typeface="Calibri" charset="0"/>
                    <a:ea typeface="ＭＳ Ｐゴシック" charset="0"/>
                    <a:cs typeface="ＭＳ Ｐゴシック" charset="0"/>
                  </a:rPr>
                  <a:t>Predictive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Control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ru-RU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kumimoji="1" lang="en-US" sz="18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Dyna-Q</a:t>
                </a:r>
              </a:p>
              <a:p>
                <a:pPr lvl="3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endParaRPr kumimoji="1" lang="ru-RU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Pros: </a:t>
                </a:r>
                <a:r>
                  <a:rPr kumimoji="1" lang="ru-RU" sz="2000" dirty="0">
                    <a:latin typeface="Calibri" charset="0"/>
                    <a:ea typeface="ＭＳ Ｐゴシック" charset="0"/>
                    <a:cs typeface="ＭＳ Ｐゴシック" charset="0"/>
                  </a:rPr>
                  <a:t>Н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ужно минимум примеров</a:t>
                </a: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lvl="2" eaLnBrk="1" hangingPunct="1"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2"/>
                  </a:buBlip>
                </a:pPr>
                <a:r>
                  <a:rPr kumimoji="1" lang="en-US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Contras:</a:t>
                </a:r>
                <a:r>
                  <a:rPr kumimoji="1" lang="ru-RU" sz="2000" dirty="0" smtClean="0">
                    <a:latin typeface="Calibri" charset="0"/>
                    <a:ea typeface="ＭＳ Ｐゴシック" charset="0"/>
                    <a:cs typeface="ＭＳ Ｐゴシック" charset="0"/>
                  </a:rPr>
                  <a:t> Можно сильно разойтись с реальностью.</a:t>
                </a:r>
                <a:endParaRPr kumimoji="1" lang="en-US" sz="2000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4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344896"/>
                <a:ext cx="5472608" cy="4770537"/>
              </a:xfrm>
              <a:prstGeom prst="rect">
                <a:avLst/>
              </a:prstGeom>
              <a:blipFill rotWithShape="0">
                <a:blip r:embed="rId3"/>
                <a:stretch>
                  <a:fillRect t="-767" b="-14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Картинки по запросу alphago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2856"/>
            <a:ext cx="3455684" cy="217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990779"/>
            <a:ext cx="1123950" cy="523875"/>
          </a:xfrm>
          <a:prstGeom prst="rect">
            <a:avLst/>
          </a:prstGeom>
        </p:spPr>
      </p:pic>
      <p:pic>
        <p:nvPicPr>
          <p:cNvPr id="5122" name="Picture 2" descr="Robot Pancake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522268"/>
            <a:ext cx="2890664" cy="15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0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>
                <a:latin typeface="Calibri" charset="0"/>
                <a:cs typeface="ＭＳ Ｐゴシック" charset="0"/>
              </a:rPr>
              <a:t>Почему </a:t>
            </a:r>
            <a:r>
              <a:rPr lang="ru-RU" sz="2800" dirty="0">
                <a:latin typeface="Calibri" charset="0"/>
                <a:cs typeface="ＭＳ Ｐゴシック" charset="0"/>
              </a:rPr>
              <a:t>столько алгоритмов </a:t>
            </a:r>
            <a:r>
              <a:rPr lang="ru-RU" sz="2800" dirty="0" smtClean="0">
                <a:latin typeface="Calibri" charset="0"/>
                <a:cs typeface="ＭＳ Ｐゴシック" charset="0"/>
              </a:rPr>
              <a:t>?</a:t>
            </a:r>
            <a:endParaRPr lang="ru-RU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62186" y="1628800"/>
            <a:ext cx="6270054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Требовательность к количеству примеров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Стабильность обучения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Знаем ли, как устроена среда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Дискретные и непрерывные состояния и действия</a:t>
            </a:r>
            <a:endParaRPr kumimoji="1"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Иногда проще моделировать политику, иногда модель</a:t>
            </a:r>
            <a:endParaRPr kumimoji="1"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endParaRPr kumimoji="1" lang="ru-RU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Требовательность к объему примеров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7" y="3800822"/>
            <a:ext cx="8534400" cy="2076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84783"/>
            <a:ext cx="2400300" cy="1628775"/>
          </a:xfrm>
          <a:prstGeom prst="rect">
            <a:avLst/>
          </a:prstGeom>
        </p:spPr>
      </p:pic>
      <p:pic>
        <p:nvPicPr>
          <p:cNvPr id="7170" name="Picture 2" descr="ÐÐ°ÑÑÐ¸Ð½ÐºÐ¸ Ð¿Ð¾ Ð·Ð°Ð¿ÑÐ¾ÑÑ atari racing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3"/>
            <a:ext cx="2376264" cy="163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7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Таксономия методов </a:t>
            </a:r>
            <a:r>
              <a:rPr lang="en-US" dirty="0" smtClean="0"/>
              <a:t>RL</a:t>
            </a:r>
            <a:endParaRPr lang="ru-RU" dirty="0"/>
          </a:p>
        </p:txBody>
      </p:sp>
      <p:sp>
        <p:nvSpPr>
          <p:cNvPr id="7" name="TextShape 3"/>
          <p:cNvSpPr txBox="1"/>
          <p:nvPr/>
        </p:nvSpPr>
        <p:spPr>
          <a:xfrm>
            <a:off x="827584" y="5688311"/>
            <a:ext cx="3251121" cy="2772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</a:t>
            </a:r>
            <a:r>
              <a:rPr lang="en-US" sz="1200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SpinningUp</a:t>
            </a:r>
            <a:r>
              <a:rPr lang="en-US" sz="12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OpenAI</a:t>
            </a:r>
            <a:endParaRPr lang="en-US" sz="1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95118"/>
            <a:ext cx="7258733" cy="36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курса</a:t>
            </a:r>
            <a:endParaRPr lang="ru-RU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6853" y="1124744"/>
            <a:ext cx="845428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en-US" sz="1800" b="1" dirty="0" smtClean="0">
                <a:solidFill>
                  <a:srgbClr val="000000"/>
                </a:solidFill>
              </a:rPr>
              <a:t>Q-learning </a:t>
            </a:r>
            <a:r>
              <a:rPr lang="ru-RU" sz="1800" b="1" dirty="0" smtClean="0">
                <a:solidFill>
                  <a:srgbClr val="000000"/>
                </a:solidFill>
              </a:rPr>
              <a:t>. </a:t>
            </a:r>
            <a:r>
              <a:rPr lang="en-US" sz="1800" dirty="0" smtClean="0">
                <a:solidFill>
                  <a:srgbClr val="000000"/>
                </a:solidFill>
              </a:rPr>
              <a:t>V </a:t>
            </a:r>
            <a:r>
              <a:rPr lang="ru-RU" sz="1800" dirty="0">
                <a:solidFill>
                  <a:srgbClr val="000000"/>
                </a:solidFill>
              </a:rPr>
              <a:t>и </a:t>
            </a:r>
            <a:r>
              <a:rPr lang="en-US" sz="1800" dirty="0">
                <a:solidFill>
                  <a:srgbClr val="000000"/>
                </a:solidFill>
              </a:rPr>
              <a:t>Q </a:t>
            </a:r>
            <a:r>
              <a:rPr lang="ru-RU" sz="1800" dirty="0">
                <a:solidFill>
                  <a:srgbClr val="000000"/>
                </a:solidFill>
              </a:rPr>
              <a:t>значения. Алгоритм. </a:t>
            </a:r>
            <a:r>
              <a:rPr lang="en-US" sz="1800" dirty="0">
                <a:solidFill>
                  <a:srgbClr val="000000"/>
                </a:solidFill>
              </a:rPr>
              <a:t>Q(lambda). SARSA. </a:t>
            </a:r>
            <a:r>
              <a:rPr lang="ru-RU" sz="1800" dirty="0">
                <a:solidFill>
                  <a:srgbClr val="000000"/>
                </a:solidFill>
              </a:rPr>
              <a:t>Табличный метод. </a:t>
            </a:r>
            <a:r>
              <a:rPr lang="en-US" sz="1800" dirty="0">
                <a:solidFill>
                  <a:srgbClr val="000000"/>
                </a:solidFill>
              </a:rPr>
              <a:t>DQN. Replay buffer. Double Q-learning. Target network. </a:t>
            </a:r>
            <a:endParaRPr lang="ru-RU" sz="1800" dirty="0" smtClean="0">
              <a:solidFill>
                <a:srgbClr val="000000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en-US" sz="1800" b="1" dirty="0" smtClean="0">
                <a:solidFill>
                  <a:srgbClr val="000000"/>
                </a:solidFill>
              </a:rPr>
              <a:t>Policy gradient</a:t>
            </a:r>
            <a:r>
              <a:rPr lang="ru-RU" sz="1800" b="1" dirty="0" smtClean="0">
                <a:solidFill>
                  <a:srgbClr val="000000"/>
                </a:solidFill>
              </a:rPr>
              <a:t>.</a:t>
            </a:r>
            <a:r>
              <a:rPr lang="en-US" sz="1800" b="1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REINFORCE</a:t>
            </a:r>
            <a:r>
              <a:rPr lang="en-US" sz="1800" dirty="0">
                <a:solidFill>
                  <a:srgbClr val="000000"/>
                </a:solidFill>
              </a:rPr>
              <a:t>. Actor-critic. A2C. A3C. DDPG. PPO. TRPO. </a:t>
            </a:r>
            <a:endParaRPr lang="ru-RU" sz="1800" dirty="0" smtClean="0">
              <a:solidFill>
                <a:srgbClr val="000000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ru-RU" sz="1800" b="1" dirty="0" smtClean="0">
                <a:solidFill>
                  <a:srgbClr val="000000"/>
                </a:solidFill>
              </a:rPr>
              <a:t>Исследование среды</a:t>
            </a:r>
            <a:r>
              <a:rPr lang="ru-RU" sz="1800" dirty="0" smtClean="0"/>
              <a:t>. </a:t>
            </a:r>
            <a:r>
              <a:rPr lang="ru-RU" sz="1800" dirty="0" smtClean="0">
                <a:solidFill>
                  <a:srgbClr val="000000"/>
                </a:solidFill>
              </a:rPr>
              <a:t>Эпсилон-жадный </a:t>
            </a:r>
            <a:r>
              <a:rPr lang="ru-RU" sz="1800" dirty="0">
                <a:solidFill>
                  <a:srgbClr val="000000"/>
                </a:solidFill>
              </a:rPr>
              <a:t>алгоритм. </a:t>
            </a:r>
            <a:r>
              <a:rPr lang="ru-RU" sz="1800" dirty="0" err="1">
                <a:solidFill>
                  <a:srgbClr val="000000"/>
                </a:solidFill>
              </a:rPr>
              <a:t>Семплирование</a:t>
            </a:r>
            <a:r>
              <a:rPr lang="ru-RU" sz="1800" dirty="0">
                <a:solidFill>
                  <a:srgbClr val="000000"/>
                </a:solidFill>
              </a:rPr>
              <a:t> Томсона. Многорукие бандиты. Оптимизм. Прирост </a:t>
            </a:r>
            <a:r>
              <a:rPr lang="ru-RU" sz="1800" dirty="0" smtClean="0">
                <a:solidFill>
                  <a:srgbClr val="000000"/>
                </a:solidFill>
              </a:rPr>
              <a:t>информации.</a:t>
            </a:r>
            <a:endParaRPr lang="ru-RU" sz="1800" dirty="0" smtClean="0"/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ru-RU" sz="1800" b="1" dirty="0" smtClean="0">
                <a:solidFill>
                  <a:srgbClr val="000000"/>
                </a:solidFill>
              </a:rPr>
              <a:t>Модельные методы. </a:t>
            </a:r>
            <a:r>
              <a:rPr lang="ru-RU" sz="1800" dirty="0" smtClean="0">
                <a:solidFill>
                  <a:srgbClr val="000000"/>
                </a:solidFill>
              </a:rPr>
              <a:t>Локальные </a:t>
            </a:r>
            <a:r>
              <a:rPr lang="ru-RU" sz="1800" dirty="0">
                <a:solidFill>
                  <a:srgbClr val="000000"/>
                </a:solidFill>
              </a:rPr>
              <a:t>и глобальные методы. </a:t>
            </a:r>
            <a:r>
              <a:rPr lang="en-US" sz="1800" dirty="0" smtClean="0">
                <a:solidFill>
                  <a:srgbClr val="000000"/>
                </a:solidFill>
              </a:rPr>
              <a:t>LQR.</a:t>
            </a:r>
            <a:endParaRPr lang="ru-RU" sz="1800" dirty="0" smtClean="0"/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en-US" sz="1800" b="1" dirty="0" smtClean="0">
                <a:solidFill>
                  <a:srgbClr val="000000"/>
                </a:solidFill>
              </a:rPr>
              <a:t>Distributional RL</a:t>
            </a:r>
            <a:r>
              <a:rPr lang="ru-RU" sz="1800" dirty="0" smtClean="0"/>
              <a:t>. </a:t>
            </a:r>
            <a:r>
              <a:rPr lang="ru-RU" sz="1800" dirty="0" smtClean="0">
                <a:solidFill>
                  <a:srgbClr val="000000"/>
                </a:solidFill>
              </a:rPr>
              <a:t>Распределенное </a:t>
            </a:r>
            <a:r>
              <a:rPr lang="ru-RU" sz="1800" dirty="0">
                <a:solidFill>
                  <a:srgbClr val="000000"/>
                </a:solidFill>
              </a:rPr>
              <a:t>обучение с подкреплением. Вариационный вывод. Байесовское обучение с </a:t>
            </a:r>
            <a:r>
              <a:rPr lang="ru-RU" sz="1800" dirty="0" smtClean="0">
                <a:solidFill>
                  <a:srgbClr val="000000"/>
                </a:solidFill>
              </a:rPr>
              <a:t>подкреплением.</a:t>
            </a:r>
            <a:endParaRPr lang="ru-RU" sz="1800" dirty="0" smtClean="0"/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en-US" sz="1800" b="1" dirty="0" smtClean="0">
                <a:solidFill>
                  <a:srgbClr val="000000"/>
                </a:solidFill>
              </a:rPr>
              <a:t>Inverse RL</a:t>
            </a:r>
            <a:r>
              <a:rPr lang="ru-RU" sz="1800" b="1" dirty="0" smtClean="0">
                <a:solidFill>
                  <a:srgbClr val="000000"/>
                </a:solidFill>
              </a:rPr>
              <a:t>. </a:t>
            </a:r>
            <a:r>
              <a:rPr lang="ru-RU" sz="1800" dirty="0" smtClean="0">
                <a:solidFill>
                  <a:srgbClr val="000000"/>
                </a:solidFill>
              </a:rPr>
              <a:t>Восстановление </a:t>
            </a:r>
            <a:r>
              <a:rPr lang="ru-RU" sz="1800" dirty="0">
                <a:solidFill>
                  <a:srgbClr val="000000"/>
                </a:solidFill>
              </a:rPr>
              <a:t>среды по оптимальным </a:t>
            </a:r>
            <a:r>
              <a:rPr lang="ru-RU" sz="1800" dirty="0" smtClean="0">
                <a:solidFill>
                  <a:srgbClr val="000000"/>
                </a:solidFill>
              </a:rPr>
              <a:t>траекториям.</a:t>
            </a:r>
            <a:endParaRPr lang="ru-RU" sz="1800" dirty="0" smtClean="0"/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lang="en-US" sz="1800" b="1" dirty="0" smtClean="0">
                <a:solidFill>
                  <a:srgbClr val="000000"/>
                </a:solidFill>
              </a:rPr>
              <a:t>Transfer learning</a:t>
            </a:r>
            <a:r>
              <a:rPr lang="ru-RU" sz="1800" b="1" dirty="0" smtClean="0">
                <a:solidFill>
                  <a:srgbClr val="000000"/>
                </a:solidFill>
              </a:rPr>
              <a:t>. </a:t>
            </a:r>
            <a:r>
              <a:rPr lang="en-US" sz="1800" dirty="0" smtClean="0">
                <a:solidFill>
                  <a:srgbClr val="000000"/>
                </a:solidFill>
              </a:rPr>
              <a:t>Transfer </a:t>
            </a:r>
            <a:r>
              <a:rPr lang="en-US" sz="1800" dirty="0">
                <a:solidFill>
                  <a:srgbClr val="000000"/>
                </a:solidFill>
              </a:rPr>
              <a:t>learning, multitask learning. Meta learning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  <a:endParaRPr kumimoji="1" lang="ru-RU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r>
              <a:rPr lang="en-US" dirty="0" smtClean="0"/>
              <a:t> </a:t>
            </a:r>
            <a:r>
              <a:rPr lang="ru-RU" dirty="0" smtClean="0"/>
              <a:t>курса</a:t>
            </a:r>
            <a:endParaRPr lang="ru-RU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" y="2276872"/>
            <a:ext cx="5338936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1800" dirty="0" err="1">
                <a:latin typeface="Calibri" charset="0"/>
                <a:ea typeface="ＭＳ Ｐゴシック" charset="0"/>
                <a:cs typeface="ＭＳ Ｐゴシック" charset="0"/>
              </a:rPr>
              <a:t>Тервер</a:t>
            </a:r>
            <a:r>
              <a:rPr kumimoji="1" lang="ru-RU" sz="1800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kumimoji="1" lang="ru-RU" sz="1800" dirty="0" err="1">
                <a:latin typeface="Calibri" charset="0"/>
                <a:ea typeface="ＭＳ Ｐゴシック" charset="0"/>
                <a:cs typeface="ＭＳ Ｐゴシック" charset="0"/>
              </a:rPr>
              <a:t>матстат</a:t>
            </a:r>
            <a:endParaRPr kumimoji="1" lang="ru-RU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1800" dirty="0">
                <a:latin typeface="Calibri" charset="0"/>
                <a:ea typeface="ＭＳ Ｐゴシック" charset="0"/>
                <a:cs typeface="ＭＳ Ｐゴシック" charset="0"/>
              </a:rPr>
              <a:t>Машинное обучение, базовые вещи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1800" dirty="0">
                <a:latin typeface="Calibri" charset="0"/>
                <a:ea typeface="ＭＳ Ｐゴシック" charset="0"/>
                <a:cs typeface="ＭＳ Ｐゴシック" charset="0"/>
              </a:rPr>
              <a:t>Python, </a:t>
            </a:r>
            <a:r>
              <a:rPr kumimoji="1" lang="en-US" sz="1800" dirty="0" err="1" smtClean="0">
                <a:latin typeface="Calibri" charset="0"/>
                <a:ea typeface="ＭＳ Ｐゴシック" charset="0"/>
                <a:cs typeface="ＭＳ Ｐゴシック" charset="0"/>
              </a:rPr>
              <a:t>Jupyter</a:t>
            </a:r>
            <a:r>
              <a:rPr kumimoji="1"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kumimoji="1" lang="en-US" sz="1800" dirty="0" err="1" smtClean="0">
                <a:latin typeface="Calibri" charset="0"/>
                <a:ea typeface="ＭＳ Ｐゴシック" charset="0"/>
                <a:cs typeface="ＭＳ Ｐゴシック" charset="0"/>
              </a:rPr>
              <a:t>pytorch</a:t>
            </a:r>
            <a:endParaRPr kumimoji="1" lang="ru-RU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68760"/>
            <a:ext cx="74991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>
                <a:latin typeface="+mj-lt"/>
                <a:cs typeface="Calibri"/>
              </a:rPr>
              <a:t>О</a:t>
            </a:r>
            <a:r>
              <a:rPr lang="ru-RU" sz="2000" dirty="0" smtClean="0">
                <a:latin typeface="+mj-lt"/>
                <a:cs typeface="Calibri"/>
              </a:rPr>
              <a:t>сновы в </a:t>
            </a:r>
            <a:r>
              <a:rPr lang="ru-RU" sz="2000" dirty="0">
                <a:latin typeface="+mj-lt"/>
                <a:cs typeface="Calibri"/>
              </a:rPr>
              <a:t>книге </a:t>
            </a:r>
            <a:r>
              <a:rPr lang="en-US" sz="2000" dirty="0" smtClean="0">
                <a:latin typeface="+mj-lt"/>
                <a:cs typeface="Calibri"/>
              </a:rPr>
              <a:t>Sutton &amp; </a:t>
            </a:r>
            <a:r>
              <a:rPr lang="en-US" sz="2000" dirty="0" err="1" smtClean="0">
                <a:latin typeface="+mj-lt"/>
                <a:cs typeface="Calibri"/>
              </a:rPr>
              <a:t>Barto</a:t>
            </a:r>
            <a:r>
              <a:rPr lang="en-US" sz="2000" dirty="0" smtClean="0">
                <a:latin typeface="+mj-lt"/>
                <a:cs typeface="Calibri"/>
              </a:rPr>
              <a:t> Book: Reinforcement </a:t>
            </a:r>
            <a:r>
              <a:rPr lang="en-US" sz="2000" dirty="0">
                <a:latin typeface="+mj-lt"/>
                <a:cs typeface="Calibri"/>
              </a:rPr>
              <a:t>Learning: </a:t>
            </a:r>
            <a:r>
              <a:rPr lang="ru-RU" sz="2000" dirty="0" smtClean="0">
                <a:latin typeface="+mj-lt"/>
                <a:cs typeface="Calibri"/>
              </a:rPr>
              <a:t>    </a:t>
            </a:r>
            <a:r>
              <a:rPr lang="en-US" sz="2000" dirty="0" smtClean="0">
                <a:latin typeface="+mj-lt"/>
                <a:cs typeface="Calibri"/>
              </a:rPr>
              <a:t>An Introduction</a:t>
            </a:r>
            <a:endParaRPr lang="ru-RU" sz="2000" dirty="0">
              <a:latin typeface="+mj-lt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>
                <a:latin typeface="+mj-lt"/>
                <a:cs typeface="Calibri"/>
                <a:hlinkClick r:id="rId3"/>
              </a:rPr>
              <a:t>c</a:t>
            </a:r>
            <a:r>
              <a:rPr lang="en-US" sz="2000" dirty="0" smtClean="0">
                <a:latin typeface="+mj-lt"/>
                <a:cs typeface="Calibri"/>
                <a:hlinkClick r:id="rId3"/>
              </a:rPr>
              <a:t>omplete </a:t>
            </a:r>
            <a:r>
              <a:rPr lang="en-US" sz="2000" dirty="0">
                <a:latin typeface="+mj-lt"/>
                <a:cs typeface="Calibri"/>
                <a:hlinkClick r:id="rId3"/>
              </a:rPr>
              <a:t>d</a:t>
            </a:r>
            <a:r>
              <a:rPr lang="en-US" sz="2000" dirty="0" smtClean="0">
                <a:latin typeface="+mj-lt"/>
                <a:cs typeface="Calibri"/>
                <a:hlinkClick r:id="rId3"/>
              </a:rPr>
              <a:t>raft</a:t>
            </a:r>
            <a:r>
              <a:rPr lang="en-US" sz="2000" dirty="0" smtClean="0">
                <a:latin typeface="+mj-lt"/>
                <a:cs typeface="Calibri"/>
              </a:rPr>
              <a:t> </a:t>
            </a:r>
            <a:r>
              <a:rPr lang="ru-RU" sz="2000" dirty="0" smtClean="0">
                <a:latin typeface="+mj-lt"/>
                <a:cs typeface="Calibri"/>
              </a:rPr>
              <a:t>нового издания, на английском</a:t>
            </a:r>
            <a:endParaRPr lang="en-US" sz="2000" dirty="0" smtClean="0">
              <a:latin typeface="+mj-lt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+mj-lt"/>
                <a:cs typeface="Calibri"/>
              </a:rPr>
              <a:t>первое издание книги</a:t>
            </a:r>
            <a:r>
              <a:rPr lang="en-US" sz="2000" dirty="0">
                <a:latin typeface="+mj-lt"/>
                <a:cs typeface="Calibri"/>
              </a:rPr>
              <a:t>,</a:t>
            </a:r>
            <a:r>
              <a:rPr lang="en-US" sz="2000" dirty="0" smtClean="0">
                <a:latin typeface="+mj-lt"/>
                <a:cs typeface="Calibri"/>
              </a:rPr>
              <a:t> </a:t>
            </a:r>
            <a:r>
              <a:rPr lang="en-US" sz="2000" dirty="0" smtClean="0">
                <a:latin typeface="+mj-lt"/>
                <a:cs typeface="Calibri"/>
                <a:hlinkClick r:id="rId4"/>
              </a:rPr>
              <a:t>pdf</a:t>
            </a:r>
            <a:r>
              <a:rPr lang="en-US" sz="2000" dirty="0" smtClean="0">
                <a:latin typeface="+mj-lt"/>
                <a:cs typeface="Calibri"/>
              </a:rPr>
              <a:t> </a:t>
            </a:r>
            <a:r>
              <a:rPr lang="ru-RU" sz="2000" dirty="0" smtClean="0">
                <a:latin typeface="+mj-lt"/>
                <a:cs typeface="Calibri"/>
              </a:rPr>
              <a:t>на русском,  можно купить </a:t>
            </a:r>
            <a:r>
              <a:rPr lang="ru-RU" sz="2000" dirty="0" smtClean="0">
                <a:latin typeface="+mj-lt"/>
                <a:cs typeface="Calibri"/>
                <a:hlinkClick r:id="rId5"/>
              </a:rPr>
              <a:t>бумажную книгу</a:t>
            </a:r>
            <a:r>
              <a:rPr lang="ru-RU" sz="2000" dirty="0" smtClean="0">
                <a:latin typeface="+mj-lt"/>
                <a:cs typeface="Calibri"/>
              </a:rPr>
              <a:t> на русском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>
                <a:latin typeface="+mj-lt"/>
                <a:cs typeface="Calibri"/>
              </a:rPr>
              <a:t>O</a:t>
            </a:r>
            <a:r>
              <a:rPr lang="en-US" sz="2000" dirty="0" smtClean="0">
                <a:latin typeface="+mj-lt"/>
                <a:cs typeface="Calibri"/>
              </a:rPr>
              <a:t>nline</a:t>
            </a:r>
            <a:r>
              <a:rPr lang="ru-RU" sz="2000" dirty="0" smtClean="0">
                <a:latin typeface="+mj-lt"/>
                <a:cs typeface="Calibri"/>
              </a:rPr>
              <a:t>-курсы и лекции</a:t>
            </a:r>
            <a:endParaRPr lang="en-US" sz="2000" dirty="0" smtClean="0">
              <a:latin typeface="+mj-lt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+mj-lt"/>
                <a:cs typeface="Calibri"/>
                <a:hlinkClick r:id="rId6"/>
              </a:rPr>
              <a:t>лекции</a:t>
            </a:r>
            <a:r>
              <a:rPr lang="ru-RU" sz="2000" dirty="0" smtClean="0">
                <a:latin typeface="+mj-lt"/>
                <a:cs typeface="Calibri"/>
              </a:rPr>
              <a:t> </a:t>
            </a:r>
            <a:r>
              <a:rPr lang="ru-RU" sz="2000" dirty="0" smtClean="0">
                <a:latin typeface="+mj-lt"/>
                <a:cs typeface="Calibri"/>
                <a:hlinkClick r:id="rId7"/>
              </a:rPr>
              <a:t>курса</a:t>
            </a:r>
            <a:r>
              <a:rPr lang="ru-RU" sz="2000" dirty="0" smtClean="0">
                <a:latin typeface="+mj-lt"/>
                <a:cs typeface="Calibri"/>
              </a:rPr>
              <a:t> </a:t>
            </a:r>
            <a:r>
              <a:rPr lang="en-US" sz="2000" dirty="0" smtClean="0">
                <a:latin typeface="+mj-lt"/>
                <a:cs typeface="Calibri"/>
              </a:rPr>
              <a:t>CS294 </a:t>
            </a:r>
            <a:r>
              <a:rPr lang="en-US" sz="2000" dirty="0">
                <a:latin typeface="+mj-lt"/>
                <a:cs typeface="Calibri"/>
              </a:rPr>
              <a:t>(UC </a:t>
            </a:r>
            <a:r>
              <a:rPr lang="en-US" sz="2000" dirty="0" smtClean="0">
                <a:latin typeface="+mj-lt"/>
                <a:cs typeface="Calibri"/>
              </a:rPr>
              <a:t>Berkley)</a:t>
            </a:r>
            <a:endParaRPr lang="en-US" sz="2000" dirty="0">
              <a:latin typeface="+mj-lt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+mj-lt"/>
                <a:cs typeface="Calibri"/>
                <a:hlinkClick r:id="rId8"/>
              </a:rPr>
              <a:t>материалы</a:t>
            </a:r>
            <a:r>
              <a:rPr lang="ru-RU" sz="2000" dirty="0" smtClean="0">
                <a:latin typeface="+mj-lt"/>
                <a:cs typeface="Calibri"/>
              </a:rPr>
              <a:t> курса ШАД по </a:t>
            </a:r>
            <a:r>
              <a:rPr lang="en-US" sz="2000" dirty="0" smtClean="0">
                <a:latin typeface="+mj-lt"/>
                <a:cs typeface="Calibri"/>
              </a:rPr>
              <a:t>RL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 err="1" smtClean="0">
                <a:latin typeface="+mj-lt"/>
                <a:hlinkClick r:id="rId9"/>
              </a:rPr>
              <a:t>OpenAI</a:t>
            </a:r>
            <a:r>
              <a:rPr lang="en-US" sz="2000" dirty="0" smtClean="0">
                <a:latin typeface="+mj-lt"/>
                <a:hlinkClick r:id="rId9"/>
              </a:rPr>
              <a:t> </a:t>
            </a:r>
            <a:r>
              <a:rPr lang="en-US" sz="2000" dirty="0" err="1">
                <a:latin typeface="+mj-lt"/>
                <a:hlinkClick r:id="rId9"/>
              </a:rPr>
              <a:t>SpinningUp</a:t>
            </a:r>
            <a:r>
              <a:rPr lang="en-US" sz="2000" dirty="0">
                <a:latin typeface="+mj-lt"/>
                <a:hlinkClick r:id="rId9"/>
              </a:rPr>
              <a:t> </a:t>
            </a:r>
            <a:endParaRPr lang="ru-RU" sz="2000" dirty="0" smtClean="0">
              <a:latin typeface="+mj-lt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u="sng" dirty="0" smtClean="0">
                <a:latin typeface="+mj-lt"/>
                <a:hlinkClick r:id="rId10"/>
              </a:rPr>
              <a:t>UC </a:t>
            </a:r>
            <a:r>
              <a:rPr lang="en-US" sz="2000" u="sng" dirty="0">
                <a:latin typeface="+mj-lt"/>
                <a:hlinkClick r:id="rId10"/>
              </a:rPr>
              <a:t>Berkeley </a:t>
            </a:r>
            <a:r>
              <a:rPr lang="en-US" sz="2000" u="sng" dirty="0" smtClean="0">
                <a:latin typeface="+mj-lt"/>
                <a:hlinkClick r:id="rId10"/>
              </a:rPr>
              <a:t>RL Bootcamp</a:t>
            </a:r>
            <a:r>
              <a:rPr lang="en-US" sz="2000" dirty="0" smtClean="0">
                <a:latin typeface="+mj-lt"/>
              </a:rPr>
              <a:t> </a:t>
            </a:r>
            <a:endParaRPr lang="en-US" sz="2000" dirty="0">
              <a:latin typeface="+mj-lt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>
                <a:latin typeface="+mj-lt"/>
                <a:cs typeface="Calibri"/>
                <a:hlinkClick r:id="rId11"/>
              </a:rPr>
              <a:t>лекции</a:t>
            </a:r>
            <a:r>
              <a:rPr lang="ru-RU" sz="2000" dirty="0">
                <a:latin typeface="+mj-lt"/>
                <a:cs typeface="Calibri"/>
              </a:rPr>
              <a:t> Дэвида </a:t>
            </a:r>
            <a:r>
              <a:rPr lang="ru-RU" sz="2000" dirty="0" err="1">
                <a:latin typeface="+mj-lt"/>
                <a:cs typeface="Calibri"/>
              </a:rPr>
              <a:t>Сильвера</a:t>
            </a:r>
            <a:r>
              <a:rPr lang="ru-RU" sz="2000" dirty="0">
                <a:latin typeface="+mj-lt"/>
                <a:cs typeface="Calibri"/>
              </a:rPr>
              <a:t> (</a:t>
            </a:r>
            <a:r>
              <a:rPr lang="en-US" sz="2000" dirty="0">
                <a:latin typeface="+mj-lt"/>
                <a:cs typeface="Calibri"/>
              </a:rPr>
              <a:t>DeepMind)</a:t>
            </a:r>
            <a:endParaRPr lang="ru-RU" sz="2000" dirty="0">
              <a:latin typeface="+mj-lt"/>
              <a:cs typeface="Calibri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SzPct val="100000"/>
            </a:pPr>
            <a:endParaRPr lang="ru-RU" sz="2000" dirty="0" smtClean="0">
              <a:latin typeface="Calibri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5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научиться играть в шахматы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9208" y="4581128"/>
            <a:ext cx="6563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ru-RU" sz="2000" dirty="0" smtClean="0">
                <a:latin typeface="Calibri"/>
                <a:cs typeface="Calibri"/>
              </a:rPr>
              <a:t>На общий итог влияет последовательность действий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lang="ru-RU" sz="2000" dirty="0" smtClean="0">
                <a:latin typeface="Calibri"/>
                <a:cs typeface="Calibri"/>
              </a:rPr>
              <a:t>Отклик на действия может запаздывать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3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Многошаговый процесс, ценность </a:t>
            </a: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каждого действия сложно определить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сразу</a:t>
            </a:r>
            <a:endParaRPr lang="ru-RU" sz="2000" dirty="0">
              <a:latin typeface="Calibri"/>
              <a:cs typeface="Calibri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4"/>
          <a:stretch/>
        </p:blipFill>
        <p:spPr>
          <a:xfrm>
            <a:off x="5004048" y="1529180"/>
            <a:ext cx="2147616" cy="2259860"/>
          </a:xfrm>
          <a:prstGeom prst="rect">
            <a:avLst/>
          </a:prstGeom>
          <a:ln>
            <a:noFill/>
          </a:ln>
        </p:spPr>
      </p:pic>
      <p:pic>
        <p:nvPicPr>
          <p:cNvPr id="1028" name="Picture 4" descr="ÐÐ°ÑÑÐ¸Ð½ÐºÐ¸ Ð¿Ð¾ Ð·Ð°Ð¿ÑÐ¾ÑÑ atari ping po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5" y="1529180"/>
            <a:ext cx="2412077" cy="22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217443"/>
            <a:ext cx="7499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+mj-lt"/>
                <a:cs typeface="Calibri"/>
                <a:hlinkClick r:id="rId3" action="ppaction://hlinkfile"/>
              </a:rPr>
              <a:t>Семинар ФТШ по </a:t>
            </a:r>
            <a:r>
              <a:rPr lang="en-US" sz="2000" dirty="0" err="1" smtClean="0">
                <a:latin typeface="+mj-lt"/>
                <a:cs typeface="Calibri"/>
                <a:hlinkClick r:id="rId3" action="ppaction://hlinkfile"/>
              </a:rPr>
              <a:t>pytorch</a:t>
            </a:r>
            <a:endParaRPr lang="en-US" sz="2000" dirty="0" smtClean="0">
              <a:latin typeface="+mj-lt"/>
              <a:cs typeface="Calibri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endParaRPr lang="ru-RU" sz="2000" dirty="0" smtClean="0">
              <a:latin typeface="+mj-lt"/>
              <a:cs typeface="Calibri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latin typeface="+mj-lt"/>
                <a:cs typeface="Calibri"/>
              </a:rPr>
              <a:t>Если хочется </a:t>
            </a:r>
            <a:r>
              <a:rPr lang="ru-RU" sz="2000" dirty="0">
                <a:latin typeface="+mj-lt"/>
                <a:cs typeface="Calibri"/>
              </a:rPr>
              <a:t>глубже:</a:t>
            </a:r>
            <a:r>
              <a:rPr lang="en-US" sz="2000" dirty="0">
                <a:latin typeface="+mj-lt"/>
                <a:cs typeface="Calibri"/>
              </a:rPr>
              <a:t> </a:t>
            </a:r>
            <a:r>
              <a:rPr lang="en-US" sz="2000" dirty="0">
                <a:latin typeface="+mj-lt"/>
                <a:cs typeface="Calibri"/>
                <a:hlinkClick r:id="rId4"/>
              </a:rPr>
              <a:t>60min</a:t>
            </a:r>
            <a:r>
              <a:rPr lang="ru-RU" sz="2000" dirty="0">
                <a:latin typeface="+mj-lt"/>
                <a:cs typeface="Calibri"/>
                <a:hlinkClick r:id="rId4"/>
              </a:rPr>
              <a:t> </a:t>
            </a:r>
            <a:r>
              <a:rPr lang="en-US" sz="2000" dirty="0">
                <a:latin typeface="+mj-lt"/>
                <a:cs typeface="Calibri"/>
                <a:hlinkClick r:id="rId4"/>
              </a:rPr>
              <a:t>blitz</a:t>
            </a:r>
            <a:r>
              <a:rPr lang="ru-RU" sz="2000" dirty="0">
                <a:latin typeface="+mj-lt"/>
                <a:cs typeface="Calibri"/>
                <a:hlinkClick r:id="rId4"/>
              </a:rPr>
              <a:t> </a:t>
            </a:r>
            <a:r>
              <a:rPr lang="en-US" sz="2000" dirty="0">
                <a:latin typeface="+mj-lt"/>
                <a:cs typeface="Calibri"/>
                <a:hlinkClick r:id="rId4"/>
              </a:rPr>
              <a:t>tutorial from </a:t>
            </a:r>
            <a:r>
              <a:rPr lang="en-US" sz="2000" dirty="0" err="1" smtClean="0">
                <a:latin typeface="+mj-lt"/>
                <a:cs typeface="Calibri"/>
                <a:hlinkClick r:id="rId4"/>
              </a:rPr>
              <a:t>pytorch</a:t>
            </a:r>
            <a:endParaRPr lang="ru-RU" sz="2000" dirty="0">
              <a:latin typeface="+mj-lt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9BA9-6FA1-4EF7-956E-8792051A2506}" type="slidenum">
              <a:rPr lang="ru-RU" smtClean="0"/>
              <a:t>21</a:t>
            </a:fld>
            <a:endParaRPr lang="ru-RU"/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2962448"/>
            <a:ext cx="9144000" cy="1690688"/>
          </a:xfrm>
          <a:prstGeom prst="rect">
            <a:avLst/>
          </a:prstGeom>
          <a:solidFill>
            <a:srgbClr val="FFDD2E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692275" y="3519574"/>
            <a:ext cx="5759450" cy="5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ru-RU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Спасибо</a:t>
            </a:r>
            <a:endParaRPr lang="ru-RU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vs ML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7" y="1135838"/>
            <a:ext cx="7029919" cy="337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4504471"/>
            <a:ext cx="6563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ru-RU" sz="2000" dirty="0">
                <a:latin typeface="Calibri"/>
                <a:cs typeface="Calibri"/>
              </a:rPr>
              <a:t>Нет учителя, только прямые вознаграждения от среды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ru-RU" sz="2000" dirty="0" smtClean="0">
                <a:latin typeface="Calibri"/>
                <a:cs typeface="Calibri"/>
              </a:rPr>
              <a:t>Агент </a:t>
            </a:r>
            <a:r>
              <a:rPr lang="ru-RU" sz="2000" dirty="0" smtClean="0">
                <a:latin typeface="Calibri"/>
                <a:cs typeface="Calibri"/>
              </a:rPr>
              <a:t>учится определять вклад каждого действия в суммарном вознаграждении</a:t>
            </a:r>
            <a:endParaRPr lang="en-US" sz="2000" dirty="0" smtClean="0">
              <a:latin typeface="Calibri"/>
              <a:cs typeface="Calibri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4"/>
              </a:buBlip>
            </a:pPr>
            <a:r>
              <a:rPr lang="ru-RU" sz="2000" dirty="0">
                <a:latin typeface="Calibri"/>
                <a:cs typeface="Calibri"/>
              </a:rPr>
              <a:t>Агент взаимодействует со средой, учась </a:t>
            </a:r>
            <a:r>
              <a:rPr lang="ru-RU" sz="2000" dirty="0" smtClean="0">
                <a:latin typeface="Calibri"/>
                <a:cs typeface="Calibri"/>
              </a:rPr>
              <a:t>итеративно</a:t>
            </a:r>
            <a:endParaRPr lang="ru-RU" sz="2000" dirty="0" smtClean="0">
              <a:latin typeface="Calibri"/>
              <a:cs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7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Терминология </a:t>
            </a:r>
            <a:r>
              <a:rPr lang="en-US" dirty="0" smtClean="0"/>
              <a:t>RL</a:t>
            </a:r>
            <a:endParaRPr lang="ru-RU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79512" y="1340768"/>
            <a:ext cx="468052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Мы задаем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окружение, или сред</a:t>
            </a: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у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kumimoji="1" lang="en-US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environment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– </a:t>
            </a: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модель реального мира с механикой: правилами, возможными действиями и вознаграждениями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  <a:endParaRPr kumimoji="1" lang="ru-RU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Агент взаимодействует с окружением как с черным ящиком, предпринимая действия 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kumimoji="1" lang="en-US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action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и </a:t>
            </a: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получая в ответ новое наблюдаемое состояние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окружения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kumimoji="1" lang="en-US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state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и 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текущее вознаграждение (</a:t>
            </a:r>
            <a:r>
              <a:rPr kumimoji="1" lang="en-US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reward</a:t>
            </a: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  <a:endParaRPr kumimoji="1" lang="ru-RU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Цикл повторяется до конца игры</a:t>
            </a: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  <a:endParaRPr kumimoji="1" lang="ru-RU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>
                <a:latin typeface="Calibri" charset="0"/>
                <a:ea typeface="ＭＳ Ｐゴシック" charset="0"/>
                <a:cs typeface="ＭＳ Ｐゴシック" charset="0"/>
              </a:rPr>
              <a:t>Цель агента – максимизировать суммарное получаемое вознаграждение.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endParaRPr kumimoji="1" lang="ru-RU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52" y="1667499"/>
            <a:ext cx="3524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</a:t>
            </a:r>
            <a:endParaRPr lang="ru-RU" dirty="0"/>
          </a:p>
        </p:txBody>
      </p:sp>
      <p:sp>
        <p:nvSpPr>
          <p:cNvPr id="5" name="AutoShape 3" descr="{\displaystyle (S,A,P_{a},R_{a})}"/>
          <p:cNvSpPr>
            <a:spLocks noChangeAspect="1" noChangeArrowheads="1"/>
          </p:cNvSpPr>
          <p:nvPr/>
        </p:nvSpPr>
        <p:spPr bwMode="auto">
          <a:xfrm>
            <a:off x="2566988" y="13215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283542" y="1300993"/>
                <a:ext cx="8403258" cy="2848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/>
                          <a:ea typeface="Cambria Math"/>
                        </a:rPr>
                        <m:t>Набор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𝑆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),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называется Марковски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м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 процесс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ом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 принятия решения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Markov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decision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process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MDP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)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, если</m:t>
                      </m:r>
                    </m:oMath>
                  </m:oMathPara>
                </a14:m>
                <a:endParaRPr lang="ru-RU" sz="2000" dirty="0">
                  <a:ea typeface="Cambria Math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  <a:cs typeface="Calibri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)=</m:t>
                      </m:r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  <a:p>
                <a:pPr>
                  <a:lnSpc>
                    <a:spcPct val="20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2" y="1300993"/>
                <a:ext cx="8403258" cy="28480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128257"/>
            <a:ext cx="54959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POMDP</a:t>
            </a:r>
            <a:endParaRPr lang="ru-RU" dirty="0"/>
          </a:p>
        </p:txBody>
      </p:sp>
      <p:sp>
        <p:nvSpPr>
          <p:cNvPr id="5" name="AutoShape 3" descr="{\displaystyle (S,A,P_{a},R_{a})}"/>
          <p:cNvSpPr>
            <a:spLocks noChangeAspect="1" noChangeArrowheads="1"/>
          </p:cNvSpPr>
          <p:nvPr/>
        </p:nvSpPr>
        <p:spPr bwMode="auto">
          <a:xfrm>
            <a:off x="2566988" y="13215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283542" y="1203730"/>
                <a:ext cx="7816850" cy="3449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>
                          <a:latin typeface="Cambria Math"/>
                          <a:ea typeface="Cambria Math"/>
                        </a:rPr>
                        <m:t>Набор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𝑆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O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),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𝑜</m:t>
                              </m:r>
                            </m:e>
                          </m:d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),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sz="200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m:rPr>
                          <m:nor/>
                        </m:rPr>
                        <a:rPr lang="en-US" sz="200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называется 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частично наблюдаемым м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арковски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м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 процесс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ом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 принятия решения</m:t>
                      </m:r>
                      <m:r>
                        <m:rPr>
                          <m:nor/>
                        </m:rPr>
                        <a:rPr lang="ru-RU" sz="2000" b="0" i="0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Cambria Math"/>
                          <a:ea typeface="Cambria Math"/>
                        </a:rPr>
                        <m:t>Partial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Cambria Math"/>
                          <a:ea typeface="Cambria Math"/>
                        </a:rPr>
                        <m:t>Observable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Markov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decision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process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Cambria Math"/>
                          <a:ea typeface="Cambria Math"/>
                        </a:rPr>
                        <m:t>PO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MDP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/>
                          <a:ea typeface="Cambria Math"/>
                        </a:rPr>
                        <m:t>) </m:t>
                      </m:r>
                      <m:r>
                        <m:rPr>
                          <m:nor/>
                        </m:rPr>
                        <a:rPr lang="ru-RU" sz="2000" dirty="0">
                          <a:latin typeface="Cambria Math"/>
                          <a:ea typeface="Cambria Math"/>
                        </a:rPr>
                        <m:t>, если</m:t>
                      </m:r>
                    </m:oMath>
                  </m:oMathPara>
                </a14:m>
                <a:endParaRPr lang="ru-RU" sz="2000" dirty="0">
                  <a:ea typeface="Cambria Math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  <a:cs typeface="Calibri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)=</m:t>
                      </m:r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  <a:p>
                <a:pPr>
                  <a:lnSpc>
                    <a:spcPct val="20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42" y="1203730"/>
                <a:ext cx="7816850" cy="34494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913355"/>
            <a:ext cx="64389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vs state</a:t>
            </a:r>
            <a:endParaRPr lang="ru-RU" dirty="0"/>
          </a:p>
        </p:txBody>
      </p:sp>
      <p:sp>
        <p:nvSpPr>
          <p:cNvPr id="5" name="AutoShape 3" descr="{\displaystyle (S,A,P_{a},R_{a})}"/>
          <p:cNvSpPr>
            <a:spLocks noChangeAspect="1" noChangeArrowheads="1"/>
          </p:cNvSpPr>
          <p:nvPr/>
        </p:nvSpPr>
        <p:spPr bwMode="auto">
          <a:xfrm>
            <a:off x="2566988" y="13215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47" y="2348880"/>
            <a:ext cx="2562254" cy="2952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966817" y="1799878"/>
                <a:ext cx="744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State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17" y="1799878"/>
                <a:ext cx="74411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2348880"/>
            <a:ext cx="1383904" cy="2952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1691680" y="1803051"/>
                <a:ext cx="1455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Observation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803051"/>
                <a:ext cx="14558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7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Формальная 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496" y="1340768"/>
                <a:ext cx="4896544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𝑠𝑡𝑎𝑡𝑒𝑠</m:t>
                    </m:r>
                    <m:r>
                      <a:rPr lang="en-US" sz="1600" b="0" i="1" smtClean="0">
                        <a:latin typeface="Cambria Math"/>
                      </a:rPr>
                      <m:t>  </m:t>
                    </m:r>
                    <m:r>
                      <a:rPr lang="en-US" sz="1600" b="0" i="1" smtClean="0">
                        <a:latin typeface="Cambria Math"/>
                      </a:rPr>
                      <m:t>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∈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𝑆</m:t>
                    </m:r>
                    <m:r>
                      <a:rPr lang="en-US" sz="1600" b="0" i="0" smtClean="0">
                        <a:latin typeface="Cambria Math"/>
                        <a:ea typeface="Cambria Math"/>
                        <a:cs typeface="Calibri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/>
                        <a:cs typeface="Calibri"/>
                      </a:rPr>
                      <m:t>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𝑎𝑐𝑡𝑖𝑜𝑛𝑠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  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sz="1600" i="1">
                        <a:latin typeface="Cambria Math"/>
                        <a:ea typeface="Cambria Math"/>
                        <a:cs typeface="Calibri"/>
                      </a:rPr>
                      <m:t>∈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𝐴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, 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𝑟𝑒𝑤𝑎𝑟𝑑𝑠</m:t>
                    </m:r>
                    <m:r>
                      <a:rPr lang="en-US" sz="1600" b="0" i="1" smtClean="0">
                        <a:latin typeface="Cambria Math"/>
                        <a:ea typeface="Cambria Math"/>
                        <a:cs typeface="Calibri"/>
                      </a:rPr>
                      <m:t>  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60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1600" i="1" smtClean="0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ru-RU" sz="1600" i="1" dirty="0" smtClean="0">
                    <a:latin typeface="Cambria Math"/>
                    <a:ea typeface="Cambria Math"/>
                  </a:rPr>
                  <a:t> </a:t>
                </a:r>
                <a:endParaRPr lang="en-US" sz="160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М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еханика среды: </m:t>
                    </m:r>
                    <m:r>
                      <a:rPr lang="en-US" sz="1600" b="0" i="1" smtClean="0">
                        <a:latin typeface="Cambria Math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/>
                      </a:rPr>
                      <m:t> </m:t>
                    </m:r>
                    <m:r>
                      <a:rPr lang="en-US" sz="1600" b="0" i="1" smtClean="0">
                        <a:latin typeface="Cambria Math"/>
                      </a:rPr>
                      <m:t>𝑠</m:t>
                    </m:r>
                    <m:r>
                      <a:rPr lang="en-US" sz="1600" b="0" i="1" smtClean="0">
                        <a:latin typeface="Cambria Math"/>
                      </a:rPr>
                      <m:t>,</m:t>
                    </m:r>
                    <m:r>
                      <a:rPr lang="en-US" sz="1600" b="0" i="1" smtClean="0">
                        <a:latin typeface="Cambria Math"/>
                      </a:rPr>
                      <m:t>𝑎</m:t>
                    </m:r>
                    <m:r>
                      <a:rPr lang="en-US" sz="1600" b="0" i="1" smtClean="0">
                        <a:latin typeface="Cambria Math"/>
                      </a:rPr>
                      <m:t>),   </m:t>
                    </m:r>
                    <m:r>
                      <a:rPr lang="en-US" sz="1600" b="0" i="1" smtClean="0">
                        <a:latin typeface="Cambria Math"/>
                      </a:rPr>
                      <m:t>𝑟</m:t>
                    </m:r>
                    <m:r>
                      <a:rPr lang="en-US" sz="1600" b="0" i="1" smtClean="0">
                        <a:latin typeface="Cambria Math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</a:rPr>
                      <m:t>𝑠</m:t>
                    </m:r>
                    <m:r>
                      <a:rPr lang="en-US" sz="1600" b="0" i="1" smtClean="0">
                        <a:latin typeface="Cambria Math"/>
                      </a:rPr>
                      <m:t>, </m:t>
                    </m:r>
                    <m:r>
                      <a:rPr lang="en-US" sz="1600" b="0" i="1" smtClean="0">
                        <a:latin typeface="Cambria Math"/>
                      </a:rPr>
                      <m:t>𝑎</m:t>
                    </m:r>
                    <m:r>
                      <a:rPr lang="en-US" sz="16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ru-RU" sz="1600" i="1" dirty="0" smtClean="0">
                    <a:latin typeface="Cambria Math"/>
                  </a:rPr>
                  <a:t> </a:t>
                </a:r>
                <a:endParaRPr lang="en-US" sz="1600" i="1" dirty="0" smtClean="0">
                  <a:latin typeface="Cambria Math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2400"/>
                  </a:spcAft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cs typeface="Calibri"/>
                      </a:rPr>
                      <m:t>C</m:t>
                    </m:r>
                    <m:r>
                      <a:rPr lang="en-US" sz="1600" i="1">
                        <a:latin typeface="Cambria Math"/>
                        <a:cs typeface="Calibri"/>
                      </a:rPr>
                      <m:t>тратегия агента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  <a:cs typeface="Calibri"/>
                          </a:rPr>
                          <m:t>𝑝𝑜𝑙𝑖𝑐𝑦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Calibri"/>
                      </a:rPr>
                      <m:t>:    </m:t>
                    </m:r>
                    <m:r>
                      <a:rPr lang="el-GR" sz="1600" i="1" smtClean="0">
                        <a:latin typeface="Cambria Math"/>
                        <a:cs typeface="Calibri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cs typeface="Calibri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1600" b="0" i="1" smtClean="0">
                        <a:latin typeface="Cambria Math"/>
                        <a:cs typeface="Calibri"/>
                      </a:rPr>
                      <m:t> </m:t>
                    </m:r>
                    <m:r>
                      <a:rPr lang="en-US" sz="1600" b="0" i="1" smtClean="0">
                        <a:latin typeface="Cambria Math"/>
                        <a:cs typeface="Calibri"/>
                      </a:rPr>
                      <m:t>𝑠</m:t>
                    </m:r>
                    <m:r>
                      <a:rPr lang="en-US" sz="1600" b="0" i="1" smtClean="0">
                        <a:latin typeface="Cambria Math"/>
                        <a:cs typeface="Calibri"/>
                      </a:rPr>
                      <m:t>)=</m:t>
                    </m:r>
                    <m:r>
                      <a:rPr lang="en-US" sz="1600" i="1">
                        <a:latin typeface="Cambria Math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 </m:t>
                    </m:r>
                    <m:r>
                      <a:rPr lang="en-US" sz="1600" i="1">
                        <a:latin typeface="Cambria Math"/>
                      </a:rPr>
                      <m:t>𝑠</m:t>
                    </m:r>
                    <m:r>
                      <a:rPr lang="en-US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600" dirty="0" smtClean="0">
                    <a:latin typeface="+mn-lt"/>
                    <a:cs typeface="Calibri"/>
                  </a:rPr>
                  <a:t> 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24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/>
                        </a:rPr>
                        <m:t>Траектория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,,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…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600" dirty="0" smtClean="0">
                  <a:latin typeface="+mn-lt"/>
                  <a:cs typeface="Calibri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:endParaRPr lang="en-US" sz="1600" b="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SzPct val="100000"/>
                </a:pPr>
                <a:endParaRPr lang="en-US" sz="1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340768"/>
                <a:ext cx="4896544" cy="44319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35496" y="4293096"/>
                <a:ext cx="9036496" cy="2350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/>
                      </a:rPr>
                      <m:t>Цель −максимизировать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ru-RU" sz="1600" i="1" dirty="0" smtClean="0">
                    <a:latin typeface="Cambria Math" panose="02040503050406030204" pitchFamily="18" charset="0"/>
                    <a:ea typeface="Cambria Math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/>
                        </a:rPr>
                        <m:t>𝑅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ru-RU" sz="16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l-GR" sz="1600" i="1">
                                      <a:latin typeface="Cambria Math"/>
                                      <a:cs typeface="Calibri"/>
                                    </a:rPr>
                                    <m:t>𝜋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/>
                                          <a:cs typeface="Calibri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/>
                                      <a:cs typeface="Calibri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  <a:cs typeface="Calibri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/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endChr m:val="|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/>
                                                <m:e>
                                                  <m:r>
                                                    <a:rPr lang="el-GR" sz="1600" i="1">
                                                      <a:latin typeface="Cambria Math"/>
                                                      <a:cs typeface="Calibri"/>
                                                    </a:rPr>
                                                    <m:t>𝜋</m:t>
                                                  </m:r>
                                                  <m:d>
                                                    <m:dPr>
                                                      <m:endChr m:val="|"/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600" i="1">
                                                          <a:latin typeface="Cambria Math"/>
                                                          <a:cs typeface="Calibri"/>
                                                        </a:rPr>
                                                        <m:t> 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sz="1600" i="1">
                                                      <a:latin typeface="Cambria Math"/>
                                                      <a:cs typeface="Calibri"/>
                                                    </a:rPr>
                                                    <m:t>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i="1">
                                                      <a:latin typeface="Cambria Math"/>
                                                      <a:cs typeface="Calibri"/>
                                                    </a:rPr>
                                                    <m:t>)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/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𝑠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𝑎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+… 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293096"/>
                <a:ext cx="9036496" cy="23500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/>
          <p:cNvSpPr/>
          <p:nvPr/>
        </p:nvSpPr>
        <p:spPr>
          <a:xfrm>
            <a:off x="7380312" y="1484784"/>
            <a:ext cx="144016" cy="144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7668344" y="1372126"/>
                <a:ext cx="457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1372126"/>
                <a:ext cx="45788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/>
          <p:cNvSpPr/>
          <p:nvPr/>
        </p:nvSpPr>
        <p:spPr>
          <a:xfrm>
            <a:off x="7092280" y="2861526"/>
            <a:ext cx="144016" cy="144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7308304" y="2708920"/>
                <a:ext cx="452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708920"/>
                <a:ext cx="45256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/>
          <p:cNvCxnSpPr>
            <a:stCxn id="17" idx="4"/>
            <a:endCxn id="19" idx="0"/>
          </p:cNvCxnSpPr>
          <p:nvPr/>
        </p:nvCxnSpPr>
        <p:spPr>
          <a:xfrm flipH="1">
            <a:off x="7164288" y="1628800"/>
            <a:ext cx="288032" cy="1232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/>
              <p:cNvSpPr/>
              <p:nvPr/>
            </p:nvSpPr>
            <p:spPr>
              <a:xfrm>
                <a:off x="7452320" y="2123564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Прямоугольник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123564"/>
                <a:ext cx="48436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Овал 49"/>
          <p:cNvSpPr/>
          <p:nvPr/>
        </p:nvSpPr>
        <p:spPr>
          <a:xfrm>
            <a:off x="7388696" y="4293096"/>
            <a:ext cx="144016" cy="14401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/>
              <p:cNvSpPr/>
              <p:nvPr/>
            </p:nvSpPr>
            <p:spPr>
              <a:xfrm>
                <a:off x="7668344" y="4180438"/>
                <a:ext cx="457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180438"/>
                <a:ext cx="45788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Прямая со стрелкой 51"/>
          <p:cNvCxnSpPr>
            <a:stCxn id="19" idx="4"/>
            <a:endCxn id="50" idx="0"/>
          </p:cNvCxnSpPr>
          <p:nvPr/>
        </p:nvCxnSpPr>
        <p:spPr>
          <a:xfrm>
            <a:off x="7164288" y="3005542"/>
            <a:ext cx="296416" cy="1287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/>
              <p:cNvSpPr/>
              <p:nvPr/>
            </p:nvSpPr>
            <p:spPr>
              <a:xfrm>
                <a:off x="7428823" y="3469499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823" y="3469499"/>
                <a:ext cx="479041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5DBA6-D03C-8E48-A7B9-CD6D1DD22151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</a:t>
            </a:r>
            <a:r>
              <a:rPr lang="en-US" dirty="0"/>
              <a:t>RL</a:t>
            </a:r>
            <a:endParaRPr lang="ru-RU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64463" y="1836916"/>
            <a:ext cx="4680520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276225" indent="-276225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488950" indent="-19685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ru-RU" sz="2000" dirty="0" smtClean="0">
                <a:latin typeface="Calibri" charset="0"/>
                <a:ea typeface="ＭＳ Ｐゴシック" charset="0"/>
                <a:cs typeface="ＭＳ Ｐゴシック" charset="0"/>
              </a:rPr>
              <a:t>Имитация</a:t>
            </a:r>
            <a:endParaRPr kumimoji="1"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Value-based</a:t>
            </a:r>
            <a:endParaRPr kumimoji="1"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Policy gradient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Actor - Critic</a:t>
            </a: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Model-based</a:t>
            </a:r>
            <a:endParaRPr kumimoji="1"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2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</a:pPr>
            <a:r>
              <a:rPr kumimoji="1" lang="en-US" sz="2000" dirty="0">
                <a:latin typeface="Calibri" charset="0"/>
                <a:ea typeface="ＭＳ Ｐゴシック" charset="0"/>
                <a:cs typeface="ＭＳ Ｐゴシック" charset="0"/>
              </a:rPr>
              <a:t>...</a:t>
            </a:r>
          </a:p>
        </p:txBody>
      </p:sp>
      <p:sp>
        <p:nvSpPr>
          <p:cNvPr id="5" name="Развернутая стрелка 4"/>
          <p:cNvSpPr/>
          <p:nvPr/>
        </p:nvSpPr>
        <p:spPr>
          <a:xfrm rot="16200000">
            <a:off x="4242438" y="2581918"/>
            <a:ext cx="1235187" cy="1380870"/>
          </a:xfrm>
          <a:prstGeom prst="uturnArrow">
            <a:avLst>
              <a:gd name="adj1" fmla="val 2131"/>
              <a:gd name="adj2" fmla="val 3627"/>
              <a:gd name="adj3" fmla="val 11815"/>
              <a:gd name="adj4" fmla="val 42989"/>
              <a:gd name="adj5" fmla="val 100000"/>
            </a:avLst>
          </a:prstGeom>
          <a:solidFill>
            <a:srgbClr val="7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Развернутая стрелка 5"/>
          <p:cNvSpPr/>
          <p:nvPr/>
        </p:nvSpPr>
        <p:spPr>
          <a:xfrm rot="5400000">
            <a:off x="6770167" y="2569756"/>
            <a:ext cx="1235165" cy="1405218"/>
          </a:xfrm>
          <a:prstGeom prst="uturnArrow">
            <a:avLst>
              <a:gd name="adj1" fmla="val 2131"/>
              <a:gd name="adj2" fmla="val 3440"/>
              <a:gd name="adj3" fmla="val 10968"/>
              <a:gd name="adj4" fmla="val 42989"/>
              <a:gd name="adj5" fmla="val 100000"/>
            </a:avLst>
          </a:prstGeom>
          <a:solidFill>
            <a:srgbClr val="FFD8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975471" y="2207608"/>
                <a:ext cx="1704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b="1" dirty="0" smtClean="0">
                    <a:latin typeface="+mn-lt"/>
                  </a:rPr>
                  <a:t>Состояние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/>
                        <a:ea typeface="Cambria Math"/>
                      </a:rPr>
                      <m:t>𝒔</m:t>
                    </m:r>
                  </m:oMath>
                </a14:m>
                <a:endParaRPr lang="en-US" sz="1600" b="1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71" y="2207608"/>
                <a:ext cx="1704131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трелка вниз 7"/>
          <p:cNvSpPr/>
          <p:nvPr/>
        </p:nvSpPr>
        <p:spPr>
          <a:xfrm rot="10800000">
            <a:off x="6092133" y="2994000"/>
            <a:ext cx="72746" cy="556730"/>
          </a:xfrm>
          <a:prstGeom prst="downArrow">
            <a:avLst>
              <a:gd name="adj1" fmla="val 50000"/>
              <a:gd name="adj2" fmla="val 123068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164879" y="3103076"/>
            <a:ext cx="1094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Reward </a:t>
            </a:r>
            <a:r>
              <a:rPr lang="en-US" sz="1600" b="1" i="1" dirty="0" smtClean="0">
                <a:latin typeface="+mn-lt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4947" y="2028317"/>
            <a:ext cx="71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333333"/>
                </a:solidFill>
                <a:latin typeface="+mn-lt"/>
              </a:rPr>
              <a:t>Агент</a:t>
            </a:r>
            <a:endParaRPr lang="ru-RU" sz="1600" b="1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659" y="4267249"/>
            <a:ext cx="77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333333"/>
                </a:solidFill>
                <a:latin typeface="+mn-lt"/>
              </a:rPr>
              <a:t>Среда</a:t>
            </a:r>
            <a:endParaRPr lang="ru-RU" sz="1600" b="1" dirty="0">
              <a:solidFill>
                <a:srgbClr val="333333"/>
              </a:solidFill>
              <a:latin typeface="+mn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59" y="2357467"/>
            <a:ext cx="723695" cy="59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23" y="3652798"/>
            <a:ext cx="645053" cy="61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490354" y="2217613"/>
                <a:ext cx="19605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b="1" dirty="0">
                    <a:latin typeface="+mn-lt"/>
                  </a:rPr>
                  <a:t>Действие</a:t>
                </a:r>
                <a:r>
                  <a:rPr lang="en-US" sz="16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/>
                        <a:ea typeface="Cambria Math"/>
                      </a:rPr>
                      <m:t>𝒂</m:t>
                    </m:r>
                  </m:oMath>
                </a14:m>
                <a:endParaRPr lang="en-US" sz="1600" b="1" i="1" dirty="0">
                  <a:latin typeface="+mn-lt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354" y="2217613"/>
                <a:ext cx="1960579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3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51813</TotalTime>
  <Words>509</Words>
  <Application>Microsoft Office PowerPoint</Application>
  <PresentationFormat>Экран (4:3)</PresentationFormat>
  <Paragraphs>152</Paragraphs>
  <Slides>21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Cambria</vt:lpstr>
      <vt:lpstr>Cambria Math</vt:lpstr>
      <vt:lpstr>Office Theme</vt:lpstr>
      <vt:lpstr>1_Office Theme</vt:lpstr>
      <vt:lpstr>Введение в обучение с подкреплением  Осминин Константин 11 июня 2019</vt:lpstr>
      <vt:lpstr>Как научиться играть в шахматы</vt:lpstr>
      <vt:lpstr>RL vs ML</vt:lpstr>
      <vt:lpstr>Терминология RL</vt:lpstr>
      <vt:lpstr>MDP</vt:lpstr>
      <vt:lpstr>POMDP</vt:lpstr>
      <vt:lpstr>Observation vs state</vt:lpstr>
      <vt:lpstr>Формальная постановка задачи</vt:lpstr>
      <vt:lpstr>Методы RL</vt:lpstr>
      <vt:lpstr>Value based methods</vt:lpstr>
      <vt:lpstr>Policy gradient methods</vt:lpstr>
      <vt:lpstr>Actor Critic</vt:lpstr>
      <vt:lpstr>Model based</vt:lpstr>
      <vt:lpstr>Почему столько алгоритмов ?</vt:lpstr>
      <vt:lpstr>Требовательность к объему примеров</vt:lpstr>
      <vt:lpstr>Таксономия методов RL</vt:lpstr>
      <vt:lpstr>Структура курса</vt:lpstr>
      <vt:lpstr>Требования курса</vt:lpstr>
      <vt:lpstr>Литература</vt:lpstr>
      <vt:lpstr>Домашнее задание</vt:lpstr>
      <vt:lpstr>Презентация PowerPoint</vt:lpstr>
    </vt:vector>
  </TitlesOfParts>
  <Manager/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subject/>
  <dc:creator>k.p.osminin@tinkoff.ru</dc:creator>
  <cp:keywords/>
  <dc:description/>
  <cp:lastModifiedBy>Osminin Konstantin Pavlovich</cp:lastModifiedBy>
  <cp:revision>1225</cp:revision>
  <cp:lastPrinted>2016-04-27T11:26:46Z</cp:lastPrinted>
  <dcterms:created xsi:type="dcterms:W3CDTF">2009-04-07T10:30:40Z</dcterms:created>
  <dcterms:modified xsi:type="dcterms:W3CDTF">2019-06-13T09:10:59Z</dcterms:modified>
  <cp:category/>
</cp:coreProperties>
</file>